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2F6E80-2243-41E2-B507-DE5A12064CE7}" type="datetimeFigureOut">
              <a:rPr lang="en-US" smtClean="0"/>
              <a:t>1/22/2020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E39591-8AF0-4CC8-8D80-1027BB4252F8}" type="slidenum">
              <a:rPr lang="en-US" smtClean="0"/>
              <a:t>‹#›</a:t>
            </a:fld>
            <a:endParaRPr lang="en-US"/>
          </a:p>
        </p:txBody>
      </p:sp>
    </p:spTree>
    <p:extLst>
      <p:ext uri="{BB962C8B-B14F-4D97-AF65-F5344CB8AC3E}">
        <p14:creationId xmlns:p14="http://schemas.microsoft.com/office/powerpoint/2010/main" val="38223207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latin typeface="Times New Roman" pitchFamily="18" charset="0"/>
                <a:cs typeface="Times New Roman" pitchFamily="18" charset="0"/>
              </a:rPr>
              <a:t>Research</a:t>
            </a:r>
            <a:r>
              <a:rPr lang="en-US" baseline="0" dirty="0" smtClean="0">
                <a:latin typeface="Times New Roman" pitchFamily="18" charset="0"/>
                <a:cs typeface="Times New Roman" pitchFamily="18" charset="0"/>
              </a:rPr>
              <a:t> focuses on the benefits of EHRs by considering clinical outcomes. Many clinical outcomes that have been a focus of EHR studies relate to quality of care and patient safety. Quality of care is aimed at achieving the best possible results. Patient safety is aimed at avoiding injuries to patients from the care that is supposed to help them. Therefore, EHR research focuses on three dimensions which include patient safety, effectiveness and efficiency. EHRs, especially those with Clinical Decision Support (CDS) tools, have been linked to an increased adherence to evidence-based clinical guidelines and effective care. Despite the best intention of health care providers, various factors may result in patient encounters that do not adhere to best practice guidelines. Somme of the reasons for </a:t>
            </a:r>
            <a:r>
              <a:rPr lang="en-US" baseline="0" dirty="0" err="1" smtClean="0">
                <a:latin typeface="Times New Roman" pitchFamily="18" charset="0"/>
                <a:cs typeface="Times New Roman" pitchFamily="18" charset="0"/>
              </a:rPr>
              <a:t>nonadherence</a:t>
            </a:r>
            <a:r>
              <a:rPr lang="en-US" baseline="0" dirty="0" smtClean="0">
                <a:latin typeface="Times New Roman" pitchFamily="18" charset="0"/>
                <a:cs typeface="Times New Roman" pitchFamily="18" charset="0"/>
              </a:rPr>
              <a:t> include: clinicians not knowing the guidelines, and lack of time during the patient visit. EHRs however try to overcome such issues and research has focused on preventive services, including vaccine administration, to examine how they can improve adherence rates. For instance, research found that computerized physician reminders increased the use of influenza and pneumococcal vaccinations for hospitalized patients. Therefore, such guidelines keep individuals healthy and lowers the risk of disease outbreaks in communities. Moreover, studies focusing on patient safety have examined the effect of HER components on medical or medication errors. In one study, experts found that a CPOE system was associated with a 55% reduction in serious medication errors in the hospital setting. Similar recent studies have concluded that the number of appropriate medication orders involving dosing levels or dosing frequency can be increased with the use of a computerized system. Such studies point out the effect of EHRs technology in the health care sector. Apart from the effect of EHR in improving the quality of care, there are many averted costs linked with this technology. These include reduced costs relating to supplies needed to maintain paper files, decreased transcription costs, and the costs relating too chart pulls. The use of EHRs eliminates the need to mail hard copies of test results to different providers thus reducing costs associated with maintaining charts. Moreover, having patient data stored electronically increases the availability of data, which may lead to more quantitative analyses to identify evidence-based best practices more easily. Form such data, medical researchers gather crucial information that may be beneficial to members of society.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CE39591-8AF0-4CC8-8D80-1027BB4252F8}" type="slidenum">
              <a:rPr lang="en-US" smtClean="0"/>
              <a:t>2</a:t>
            </a:fld>
            <a:endParaRPr lang="en-US"/>
          </a:p>
        </p:txBody>
      </p:sp>
    </p:spTree>
    <p:extLst>
      <p:ext uri="{BB962C8B-B14F-4D97-AF65-F5344CB8AC3E}">
        <p14:creationId xmlns:p14="http://schemas.microsoft.com/office/powerpoint/2010/main" val="22734706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HIPAA regulation</a:t>
            </a:r>
            <a:r>
              <a:rPr lang="en-US" baseline="0" dirty="0" smtClean="0">
                <a:latin typeface="Times New Roman" pitchFamily="18" charset="0"/>
                <a:cs typeface="Times New Roman" pitchFamily="18" charset="0"/>
              </a:rPr>
              <a:t> mandates that healthcare providers comply with national privacy and security standards to safeguard protected health information. PHI is any demographic information that can be used to indentify a patient. Under HIPAA regulation, therefore, EHR data is considered PHI because of the amount of sensitive demographic information collected and stored in HER platforms. EHR providers must therefore be HIPAA compliant in order to protect client’s healthcare data from security incidents and government fines. Therefore, HIPAA regulation applies to HER technology because HER contains sensitive information which should be safeguarded by healthcare providers. Since EHR is a digital platform that provides personal information to patients, the platform is subject to hacking by other parties. And this is where healthcare providers are urged to come up with ways of safeguarding patient’s information from such online fraudsters. Therefore, the organization should come up with security measures to prevent the leakage of patient’s information. This is for the good of the organization in order to keep in touch with HIPAA regulations.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5CE39591-8AF0-4CC8-8D80-1027BB4252F8}" type="slidenum">
              <a:rPr lang="en-US" smtClean="0"/>
              <a:t>3</a:t>
            </a:fld>
            <a:endParaRPr lang="en-US"/>
          </a:p>
        </p:txBody>
      </p:sp>
    </p:spTree>
    <p:extLst>
      <p:ext uri="{BB962C8B-B14F-4D97-AF65-F5344CB8AC3E}">
        <p14:creationId xmlns:p14="http://schemas.microsoft.com/office/powerpoint/2010/main" val="821444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DB6CAA8C-8EFB-43CB-8956-245D5B89F71B}"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7DBE1-485F-43DB-81A9-95362394B891}" type="slidenum">
              <a:rPr lang="en-US" smtClean="0"/>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B6CAA8C-8EFB-43CB-8956-245D5B89F71B}"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7DBE1-485F-43DB-81A9-95362394B89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B6CAA8C-8EFB-43CB-8956-245D5B89F71B}"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7DBE1-485F-43DB-81A9-95362394B89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B6CAA8C-8EFB-43CB-8956-245D5B89F71B}" type="datetimeFigureOut">
              <a:rPr lang="en-US" smtClean="0"/>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27DBE1-485F-43DB-81A9-95362394B89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B6CAA8C-8EFB-43CB-8956-245D5B89F71B}" type="datetimeFigureOut">
              <a:rPr lang="en-US" smtClean="0"/>
              <a:t>1/22/2020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27DBE1-485F-43DB-81A9-95362394B89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B6CAA8C-8EFB-43CB-8956-245D5B89F71B}" type="datetimeFigureOut">
              <a:rPr lang="en-US" smtClean="0"/>
              <a:t>1/22/2020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27DBE1-485F-43DB-81A9-95362394B89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6CAA8C-8EFB-43CB-8956-245D5B89F71B}" type="datetimeFigureOut">
              <a:rPr lang="en-US" smtClean="0"/>
              <a:t>1/22/2020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27DBE1-485F-43DB-81A9-95362394B89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B6CAA8C-8EFB-43CB-8956-245D5B89F71B}" type="datetimeFigureOut">
              <a:rPr lang="en-US" smtClean="0"/>
              <a:t>1/22/2020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27DBE1-485F-43DB-81A9-95362394B891}" type="slidenum">
              <a:rPr lang="en-US" smtClean="0"/>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DB6CAA8C-8EFB-43CB-8956-245D5B89F71B}" type="datetimeFigureOut">
              <a:rPr lang="en-US" smtClean="0"/>
              <a:t>1/22/2020</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3B27DBE1-485F-43DB-81A9-95362394B89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B6CAA8C-8EFB-43CB-8956-245D5B89F71B}" type="datetimeFigureOut">
              <a:rPr lang="en-US" smtClean="0"/>
              <a:t>1/22/2020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27DBE1-485F-43DB-81A9-95362394B89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B6CAA8C-8EFB-43CB-8956-245D5B89F71B}" type="datetimeFigureOut">
              <a:rPr lang="en-US" smtClean="0"/>
              <a:t>1/22/2020</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3B27DBE1-485F-43DB-81A9-95362394B89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DB6CAA8C-8EFB-43CB-8956-245D5B89F71B}" type="datetimeFigureOut">
              <a:rPr lang="en-US" smtClean="0"/>
              <a:t>1/22/2020</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3B27DBE1-485F-43DB-81A9-95362394B89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Times New Roman" pitchFamily="18" charset="0"/>
                <a:cs typeface="Times New Roman" pitchFamily="18" charset="0"/>
              </a:rPr>
              <a:t>ELECTRONIC HEALTH RECORDS (EHRs)</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r>
              <a:rPr lang="en-US" dirty="0" smtClean="0">
                <a:latin typeface="Times New Roman" pitchFamily="18" charset="0"/>
                <a:cs typeface="Times New Roman" pitchFamily="18" charset="0"/>
              </a:rPr>
              <a:t>EFFECTS, PRIVACY AND SECURITY OF ADOPTING EHRs</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Effect of EHRs Technology on Health Care</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514350" indent="-514350"/>
            <a:r>
              <a:rPr lang="en-US" dirty="0" smtClean="0">
                <a:latin typeface="Times New Roman" pitchFamily="18" charset="0"/>
                <a:cs typeface="Times New Roman" pitchFamily="18" charset="0"/>
              </a:rPr>
              <a:t>Improvement in the quality of care.</a:t>
            </a:r>
          </a:p>
          <a:p>
            <a:pPr marL="514350" indent="-514350"/>
            <a:r>
              <a:rPr lang="en-US" dirty="0" smtClean="0">
                <a:latin typeface="Times New Roman" pitchFamily="18" charset="0"/>
                <a:cs typeface="Times New Roman" pitchFamily="18" charset="0"/>
              </a:rPr>
              <a:t>A reduction in medical errors.</a:t>
            </a:r>
          </a:p>
          <a:p>
            <a:pPr marL="514350" indent="-514350"/>
            <a:r>
              <a:rPr lang="en-US" dirty="0" smtClean="0">
                <a:latin typeface="Times New Roman" pitchFamily="18" charset="0"/>
                <a:cs typeface="Times New Roman" pitchFamily="18" charset="0"/>
              </a:rPr>
              <a:t>Other improvements in patient-level measures that describe the appropriateness of care.</a:t>
            </a:r>
          </a:p>
          <a:p>
            <a:pPr marL="514350" indent="-514350"/>
            <a:r>
              <a:rPr lang="en-US" dirty="0" smtClean="0">
                <a:latin typeface="Times New Roman" pitchFamily="18" charset="0"/>
                <a:cs typeface="Times New Roman" pitchFamily="18" charset="0"/>
              </a:rPr>
              <a:t>Satisfaction among health care providers </a:t>
            </a:r>
          </a:p>
          <a:p>
            <a:pPr marL="514350" indent="-514350"/>
            <a:r>
              <a:rPr lang="en-US" dirty="0" smtClean="0">
                <a:latin typeface="Times New Roman" pitchFamily="18" charset="0"/>
                <a:cs typeface="Times New Roman" pitchFamily="18" charset="0"/>
              </a:rPr>
              <a:t>Improvement in medical research and achieving improved population health. </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Privacy and Security of Adopting  the EHRs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HIPAA Privacy Rule- Sets the standards for when protected health information (PHI) may be used or disclosed.</a:t>
            </a:r>
          </a:p>
          <a:p>
            <a:r>
              <a:rPr lang="en-US" dirty="0" smtClean="0">
                <a:latin typeface="Times New Roman" pitchFamily="18" charset="0"/>
                <a:cs typeface="Times New Roman" pitchFamily="18" charset="0"/>
              </a:rPr>
              <a:t>HIPAA Security rule- </a:t>
            </a:r>
            <a:r>
              <a:rPr lang="en-US" dirty="0">
                <a:latin typeface="Times New Roman" pitchFamily="18" charset="0"/>
                <a:cs typeface="Times New Roman" pitchFamily="18" charset="0"/>
              </a:rPr>
              <a:t>S</a:t>
            </a:r>
            <a:r>
              <a:rPr lang="en-US" dirty="0" smtClean="0">
                <a:latin typeface="Times New Roman" pitchFamily="18" charset="0"/>
                <a:cs typeface="Times New Roman" pitchFamily="18" charset="0"/>
              </a:rPr>
              <a:t>tandards that covered entities must implement to protect their electronic PHI. </a:t>
            </a:r>
          </a:p>
          <a:p>
            <a:r>
              <a:rPr lang="en-US" dirty="0" smtClean="0">
                <a:latin typeface="Times New Roman" pitchFamily="18" charset="0"/>
                <a:cs typeface="Times New Roman" pitchFamily="18" charset="0"/>
              </a:rPr>
              <a:t>EHR data is considered PHI under HIPAA regulation because it contains sensitive information.  </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err="1">
                <a:latin typeface="Times New Roman" pitchFamily="18" charset="0"/>
                <a:cs typeface="Times New Roman" pitchFamily="18" charset="0"/>
              </a:rPr>
              <a:t>Weng</a:t>
            </a:r>
            <a:r>
              <a:rPr lang="en-US" dirty="0">
                <a:latin typeface="Times New Roman" pitchFamily="18" charset="0"/>
                <a:cs typeface="Times New Roman" pitchFamily="18" charset="0"/>
              </a:rPr>
              <a:t>, C., </a:t>
            </a:r>
            <a:r>
              <a:rPr lang="en-US" dirty="0" err="1">
                <a:latin typeface="Times New Roman" pitchFamily="18" charset="0"/>
                <a:cs typeface="Times New Roman" pitchFamily="18" charset="0"/>
              </a:rPr>
              <a:t>Appelbaum</a:t>
            </a:r>
            <a:r>
              <a:rPr lang="en-US" dirty="0">
                <a:latin typeface="Times New Roman" pitchFamily="18" charset="0"/>
                <a:cs typeface="Times New Roman" pitchFamily="18" charset="0"/>
              </a:rPr>
              <a:t>, P., </a:t>
            </a:r>
            <a:r>
              <a:rPr lang="en-US" dirty="0" err="1">
                <a:latin typeface="Times New Roman" pitchFamily="18" charset="0"/>
                <a:cs typeface="Times New Roman" pitchFamily="18" charset="0"/>
              </a:rPr>
              <a:t>Hripcsak</a:t>
            </a:r>
            <a:r>
              <a:rPr lang="en-US" dirty="0">
                <a:latin typeface="Times New Roman" pitchFamily="18" charset="0"/>
                <a:cs typeface="Times New Roman" pitchFamily="18" charset="0"/>
              </a:rPr>
              <a:t>, G., </a:t>
            </a:r>
            <a:r>
              <a:rPr lang="en-US" dirty="0" err="1">
                <a:latin typeface="Times New Roman" pitchFamily="18" charset="0"/>
                <a:cs typeface="Times New Roman" pitchFamily="18" charset="0"/>
              </a:rPr>
              <a:t>Kronish</a:t>
            </a:r>
            <a:r>
              <a:rPr lang="en-US" dirty="0">
                <a:latin typeface="Times New Roman" pitchFamily="18" charset="0"/>
                <a:cs typeface="Times New Roman" pitchFamily="18" charset="0"/>
              </a:rPr>
              <a:t>, I., </a:t>
            </a:r>
            <a:r>
              <a:rPr lang="en-US" dirty="0" err="1">
                <a:latin typeface="Times New Roman" pitchFamily="18" charset="0"/>
                <a:cs typeface="Times New Roman" pitchFamily="18" charset="0"/>
              </a:rPr>
              <a:t>Busacca</a:t>
            </a:r>
            <a:r>
              <a:rPr lang="en-US" dirty="0">
                <a:latin typeface="Times New Roman" pitchFamily="18" charset="0"/>
                <a:cs typeface="Times New Roman" pitchFamily="18" charset="0"/>
              </a:rPr>
              <a:t>, L., Davidson, K. W., &amp; Bigger, J. T. (2012). Using EHRs to integrate research with patient care: promises and challenges. </a:t>
            </a:r>
            <a:r>
              <a:rPr lang="en-US" i="1" dirty="0">
                <a:latin typeface="Times New Roman" pitchFamily="18" charset="0"/>
                <a:cs typeface="Times New Roman" pitchFamily="18" charset="0"/>
              </a:rPr>
              <a:t>Journal of the American Medical Informatics Association</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19</a:t>
            </a:r>
            <a:r>
              <a:rPr lang="en-US" dirty="0">
                <a:latin typeface="Times New Roman" pitchFamily="18" charset="0"/>
                <a:cs typeface="Times New Roman" pitchFamily="18" charset="0"/>
              </a:rPr>
              <a:t>(5), 684-687</a:t>
            </a:r>
            <a:r>
              <a:rPr lang="en-US" dirty="0" smtClean="0">
                <a:latin typeface="Times New Roman" pitchFamily="18" charset="0"/>
                <a:cs typeface="Times New Roman" pitchFamily="18" charset="0"/>
              </a:rPr>
              <a:t>.</a:t>
            </a:r>
          </a:p>
          <a:p>
            <a:r>
              <a:rPr lang="en-US" dirty="0" err="1">
                <a:latin typeface="Times New Roman" pitchFamily="18" charset="0"/>
                <a:cs typeface="Times New Roman" pitchFamily="18" charset="0"/>
              </a:rPr>
              <a:t>Kutney</a:t>
            </a:r>
            <a:r>
              <a:rPr lang="en-US" dirty="0">
                <a:latin typeface="Times New Roman" pitchFamily="18" charset="0"/>
                <a:cs typeface="Times New Roman" pitchFamily="18" charset="0"/>
              </a:rPr>
              <a:t>-Lee, A., &amp; Kelly, D. (2011). The effect of hospital electronic health record adoption on nurse-assessed quality of care and patient safety. </a:t>
            </a:r>
            <a:r>
              <a:rPr lang="en-US" i="1" dirty="0">
                <a:latin typeface="Times New Roman" pitchFamily="18" charset="0"/>
                <a:cs typeface="Times New Roman" pitchFamily="18" charset="0"/>
              </a:rPr>
              <a:t>The Journal of nursing administration</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41</a:t>
            </a:r>
            <a:r>
              <a:rPr lang="en-US" dirty="0">
                <a:latin typeface="Times New Roman" pitchFamily="18" charset="0"/>
                <a:cs typeface="Times New Roman" pitchFamily="18" charset="0"/>
              </a:rPr>
              <a:t>(11), 466.</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136</TotalTime>
  <Words>782</Words>
  <Application>Microsoft Office PowerPoint</Application>
  <PresentationFormat>On-screen Show (4:3)</PresentationFormat>
  <Paragraphs>19</Paragraphs>
  <Slides>4</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Corbel</vt:lpstr>
      <vt:lpstr>Times New Roman</vt:lpstr>
      <vt:lpstr>Wingdings</vt:lpstr>
      <vt:lpstr>Wingdings 2</vt:lpstr>
      <vt:lpstr>Wingdings 3</vt:lpstr>
      <vt:lpstr>Module</vt:lpstr>
      <vt:lpstr>ELECTRONIC HEALTH RECORDS (EHRs)</vt:lpstr>
      <vt:lpstr>Effect of EHRs Technology on Health Care</vt:lpstr>
      <vt:lpstr>Privacy and Security of Adopting  the EHRs</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ELECTRONIC HEALTH RECORDS (EHRs)</dc:title>
  <dc:creator>Windows User</dc:creator>
  <cp:lastModifiedBy>vinny</cp:lastModifiedBy>
  <cp:revision>42</cp:revision>
  <dcterms:created xsi:type="dcterms:W3CDTF">2020-01-21T08:56:27Z</dcterms:created>
  <dcterms:modified xsi:type="dcterms:W3CDTF">2020-01-22T10:31:24Z</dcterms:modified>
</cp:coreProperties>
</file>